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70" r:id="rId10"/>
    <p:sldId id="280" r:id="rId11"/>
    <p:sldId id="291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5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39C70B-0B45-B34C-8386-4C990B3011CC}" type="datetimeFigureOut">
              <a:rPr lang="en-US" smtClean="0"/>
              <a:t>9/21/15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AF4423-7870-E94E-AEC5-C9902780A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419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an action (paradigmatically the author’s) is being used as a reason or conclusion, that is called an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argumentative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performative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Examples,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Conclusion “I conclude that…” “From this, I infer that…,”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Premise “I shall assume that…”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Don’t worry too much about this. These are just more argument markers.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F4423-7870-E94E-AEC5-C9902780AAC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643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C38EF-5882-E546-AF9B-0DD424C1FF15}" type="datetimeFigureOut">
              <a:rPr lang="en-US" smtClean="0"/>
              <a:t>9/21/15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81A9-632D-814C-9803-1CDE141AA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1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C38EF-5882-E546-AF9B-0DD424C1FF15}" type="datetimeFigureOut">
              <a:rPr lang="en-US" smtClean="0"/>
              <a:t>9/21/15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81A9-632D-814C-9803-1CDE141AA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06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C38EF-5882-E546-AF9B-0DD424C1FF15}" type="datetimeFigureOut">
              <a:rPr lang="en-US" smtClean="0"/>
              <a:t>9/21/15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81A9-632D-814C-9803-1CDE141AA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449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C38EF-5882-E546-AF9B-0DD424C1FF15}" type="datetimeFigureOut">
              <a:rPr lang="en-US" smtClean="0"/>
              <a:t>9/21/15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81A9-632D-814C-9803-1CDE141AA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611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C38EF-5882-E546-AF9B-0DD424C1FF15}" type="datetimeFigureOut">
              <a:rPr lang="en-US" smtClean="0"/>
              <a:t>9/21/15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81A9-632D-814C-9803-1CDE141AA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091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C38EF-5882-E546-AF9B-0DD424C1FF15}" type="datetimeFigureOut">
              <a:rPr lang="en-US" smtClean="0"/>
              <a:t>9/21/15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81A9-632D-814C-9803-1CDE141AA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430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C38EF-5882-E546-AF9B-0DD424C1FF15}" type="datetimeFigureOut">
              <a:rPr lang="en-US" smtClean="0"/>
              <a:t>9/21/15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81A9-632D-814C-9803-1CDE141AA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422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C38EF-5882-E546-AF9B-0DD424C1FF15}" type="datetimeFigureOut">
              <a:rPr lang="en-US" smtClean="0"/>
              <a:t>9/21/15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81A9-632D-814C-9803-1CDE141AA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404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C38EF-5882-E546-AF9B-0DD424C1FF15}" type="datetimeFigureOut">
              <a:rPr lang="en-US" smtClean="0"/>
              <a:t>9/21/15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81A9-632D-814C-9803-1CDE141AA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155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C38EF-5882-E546-AF9B-0DD424C1FF15}" type="datetimeFigureOut">
              <a:rPr lang="en-US" smtClean="0"/>
              <a:t>9/21/15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81A9-632D-814C-9803-1CDE141AA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56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C38EF-5882-E546-AF9B-0DD424C1FF15}" type="datetimeFigureOut">
              <a:rPr lang="en-US" smtClean="0"/>
              <a:t>9/21/15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81A9-632D-814C-9803-1CDE141AA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031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C38EF-5882-E546-AF9B-0DD424C1FF15}" type="datetimeFigureOut">
              <a:rPr lang="en-US" smtClean="0"/>
              <a:t>9/21/15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581A9-632D-814C-9803-1CDE141AA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019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9166" y="-78495"/>
            <a:ext cx="7772400" cy="1470025"/>
          </a:xfrm>
        </p:spPr>
        <p:txBody>
          <a:bodyPr/>
          <a:lstStyle/>
          <a:p>
            <a:r>
              <a:rPr lang="en-US" dirty="0" smtClean="0"/>
              <a:t>The Language of Arguments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90661"/>
            <a:ext cx="6400800" cy="1752600"/>
          </a:xfrm>
        </p:spPr>
        <p:txBody>
          <a:bodyPr/>
          <a:lstStyle/>
          <a:p>
            <a:r>
              <a:rPr lang="en-US" dirty="0" smtClean="0"/>
              <a:t>Kareem Khalifa</a:t>
            </a:r>
          </a:p>
          <a:p>
            <a:r>
              <a:rPr lang="en-US" dirty="0" smtClean="0"/>
              <a:t>Department of Philosophy</a:t>
            </a:r>
          </a:p>
          <a:p>
            <a:r>
              <a:rPr lang="en-US" dirty="0" smtClean="0"/>
              <a:t>Middlebury College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023" y="1113927"/>
            <a:ext cx="5535753" cy="385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963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Lesson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88650" cy="4888497"/>
          </a:xfrm>
        </p:spPr>
        <p:txBody>
          <a:bodyPr>
            <a:normAutofit/>
          </a:bodyPr>
          <a:lstStyle/>
          <a:p>
            <a:r>
              <a:rPr lang="en-US" dirty="0" smtClean="0"/>
              <a:t>As a reader, take notes by reconstructing the author’s arguments: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 standard form</a:t>
            </a:r>
            <a:r>
              <a:rPr lang="en-US" dirty="0"/>
              <a:t>; and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As </a:t>
            </a:r>
            <a:r>
              <a:rPr lang="en-US" dirty="0" smtClean="0"/>
              <a:t>sound.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 smtClean="0"/>
              <a:t>you can do this, you have given a </a:t>
            </a:r>
            <a:r>
              <a:rPr lang="en-US" i="1" dirty="0" smtClean="0"/>
              <a:t>charitable </a:t>
            </a:r>
            <a:r>
              <a:rPr lang="en-US" dirty="0" smtClean="0"/>
              <a:t>reading of the author.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1372" y="1808552"/>
            <a:ext cx="4302628" cy="440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044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0625" y="874398"/>
            <a:ext cx="5257800" cy="525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Lesson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417638"/>
            <a:ext cx="4402114" cy="5222922"/>
          </a:xfrm>
        </p:spPr>
        <p:txBody>
          <a:bodyPr>
            <a:normAutofit/>
          </a:bodyPr>
          <a:lstStyle/>
          <a:p>
            <a:r>
              <a:rPr lang="en-US" dirty="0" smtClean="0"/>
              <a:t>As a speaker, thinker, and (especially) writer, construct arguments that are: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 standard form</a:t>
            </a:r>
            <a:r>
              <a:rPr lang="en-US" dirty="0" smtClean="0"/>
              <a:t>; </a:t>
            </a:r>
            <a:r>
              <a:rPr lang="en-US" dirty="0"/>
              <a:t>and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Sound</a:t>
            </a:r>
          </a:p>
          <a:p>
            <a:r>
              <a:rPr lang="en-US" dirty="0" smtClean="0"/>
              <a:t>If </a:t>
            </a:r>
            <a:r>
              <a:rPr lang="en-US" dirty="0" smtClean="0"/>
              <a:t>you do this, then good readers will read you charitably.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536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Our goal is to apply what we’ve learned thus far to the core skills in the liberal arts: reading, writing, speaking, and thinking critically.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Present arguments (both others’ and your own) in standard </a:t>
            </a:r>
            <a:r>
              <a:rPr lang="en-US" dirty="0" smtClean="0"/>
              <a:t>form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smtClean="0"/>
              <a:t>soundly.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28903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III.2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Toward evening, clouds formed and the sky grew darker; then the storm broke</a:t>
            </a:r>
          </a:p>
          <a:p>
            <a:r>
              <a:rPr lang="en-US" dirty="0" smtClean="0"/>
              <a:t>NOT AN ARGUMENT; merely a sequence of events.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267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III.4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Both houses of Congress may pass a bill, but the president may still veto it.</a:t>
            </a:r>
          </a:p>
          <a:p>
            <a:r>
              <a:rPr lang="en-US" dirty="0" smtClean="0"/>
              <a:t>NOT AN ARGUMENT; merely a conjunction.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968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III.6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Since Jesse James left town, taking his gang with him, things have been a lot quieter.</a:t>
            </a:r>
          </a:p>
          <a:p>
            <a:r>
              <a:rPr lang="en-US" dirty="0" smtClean="0"/>
              <a:t>This one is ambiguous.</a:t>
            </a:r>
          </a:p>
          <a:p>
            <a:r>
              <a:rPr lang="en-US" dirty="0" smtClean="0"/>
              <a:t>It could be regarded as NOT AN ARGUMENT, but merely as a temporal sequence; OR…</a:t>
            </a:r>
          </a:p>
          <a:p>
            <a:r>
              <a:rPr lang="en-US" dirty="0" smtClean="0"/>
              <a:t>It could be regarded as an ARGUMENT, in which case “Since” is a reason</a:t>
            </a:r>
            <a:r>
              <a:rPr lang="en-US" smtClean="0"/>
              <a:t>-marker.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17381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III.8.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Witches float because they are made of wood, and wood floats.</a:t>
            </a:r>
          </a:p>
          <a:p>
            <a:r>
              <a:rPr lang="en-US" dirty="0" smtClean="0"/>
              <a:t>ARGUMENT: “Because” is a reason marker.</a:t>
            </a:r>
          </a:p>
          <a:p>
            <a:r>
              <a:rPr lang="en-US" dirty="0" smtClean="0"/>
              <a:t>Witches are made of wood.</a:t>
            </a:r>
          </a:p>
          <a:p>
            <a:r>
              <a:rPr lang="en-US" u="sng" dirty="0" smtClean="0"/>
              <a:t>Wood floats.</a:t>
            </a:r>
          </a:p>
          <a:p>
            <a:r>
              <a:rPr lang="en-US" dirty="0" smtClean="0">
                <a:sym typeface="Symbol"/>
              </a:rPr>
              <a:t> Witches float.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084425" y="1732026"/>
            <a:ext cx="1550459" cy="362901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875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III.10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Joe quit, because his boss was giving him so much grief.</a:t>
            </a:r>
          </a:p>
          <a:p>
            <a:r>
              <a:rPr lang="en-US" dirty="0" smtClean="0"/>
              <a:t>ARGUMENT: “Because” is a reason marker.</a:t>
            </a:r>
          </a:p>
          <a:p>
            <a:r>
              <a:rPr lang="en-US" u="sng" dirty="0" smtClean="0"/>
              <a:t>Joe’s boss was giving him grief.</a:t>
            </a:r>
          </a:p>
          <a:p>
            <a:r>
              <a:rPr lang="en-US" dirty="0" smtClean="0">
                <a:sym typeface="Symbol"/>
              </a:rPr>
              <a:t> Joe quit.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309195" y="1732026"/>
            <a:ext cx="1550459" cy="362901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177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IV.1.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professors are paid too little, so they are.</a:t>
            </a:r>
          </a:p>
          <a:p>
            <a:r>
              <a:rPr lang="en-US" dirty="0" smtClean="0"/>
              <a:t>Invalid: Most professors may be lying when they say they are paid too little.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330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IV.8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 Pat is either a mother or a father. If Pat is a mother, then she is a parent. If Pat is a father, then she is a parent. So, either way, Pat is a parent. (Assume that conclusion is true.)</a:t>
            </a:r>
          </a:p>
          <a:p>
            <a:r>
              <a:rPr lang="en-US" dirty="0" smtClean="0"/>
              <a:t>SOUND. “So” is a conclusion marker.</a:t>
            </a:r>
          </a:p>
          <a:p>
            <a:r>
              <a:rPr lang="en-US" dirty="0" smtClean="0"/>
              <a:t>However, what would it mean for the argument’s soundness and validity if we could not assume that the conclusion is true? </a:t>
            </a:r>
          </a:p>
          <a:p>
            <a:r>
              <a:rPr lang="en-US" i="1" dirty="0" smtClean="0"/>
              <a:t>Interesting question</a:t>
            </a:r>
            <a:r>
              <a:rPr lang="en-US" dirty="0" smtClean="0"/>
              <a:t>: Could one be neither a mother or a father and still be a parent? What would this mean for the argument’s soundness and validity?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929829" y="2408341"/>
            <a:ext cx="593792" cy="362901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142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44" t="4005" r="2547" b="15696"/>
          <a:stretch/>
        </p:blipFill>
        <p:spPr>
          <a:xfrm>
            <a:off x="0" y="0"/>
            <a:ext cx="924926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Overview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2112" y="3561880"/>
            <a:ext cx="6462888" cy="2843982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dirty="0" smtClean="0">
                <a:solidFill>
                  <a:srgbClr val="FFFFFF"/>
                </a:solidFill>
                <a:effectLst>
                  <a:glow rad="304800">
                    <a:schemeClr val="accent5">
                      <a:lumMod val="75000"/>
                      <a:alpha val="75000"/>
                    </a:schemeClr>
                  </a:glow>
                </a:effectLst>
              </a:rPr>
              <a:t>The Big Picture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>
                <a:solidFill>
                  <a:srgbClr val="FFFFFF"/>
                </a:solidFill>
                <a:effectLst>
                  <a:glow rad="304800">
                    <a:schemeClr val="accent5">
                      <a:lumMod val="75000"/>
                      <a:alpha val="75000"/>
                    </a:schemeClr>
                  </a:glow>
                </a:effectLst>
              </a:rPr>
              <a:t>Reconstructing </a:t>
            </a:r>
            <a:r>
              <a:rPr lang="en-US" dirty="0" smtClean="0">
                <a:solidFill>
                  <a:srgbClr val="FFFFFF"/>
                </a:solidFill>
                <a:effectLst>
                  <a:glow rad="304800">
                    <a:schemeClr val="accent5">
                      <a:lumMod val="75000"/>
                      <a:alpha val="75000"/>
                    </a:schemeClr>
                  </a:glow>
                </a:effectLst>
              </a:rPr>
              <a:t>Arguments</a:t>
            </a:r>
            <a:endParaRPr lang="en-US" dirty="0" smtClean="0">
              <a:solidFill>
                <a:srgbClr val="FFFFFF"/>
              </a:solidFill>
              <a:effectLst>
                <a:glow rad="304800">
                  <a:schemeClr val="accent5">
                    <a:lumMod val="75000"/>
                    <a:alpha val="7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8760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IV.12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can’t be a largest six-digit number, because six-digit numbers are numbers, and there is no largest number.</a:t>
            </a:r>
          </a:p>
          <a:p>
            <a:r>
              <a:rPr lang="en-US" dirty="0" smtClean="0"/>
              <a:t>ARGUMENT: “because” is a reason-marker</a:t>
            </a:r>
          </a:p>
          <a:p>
            <a:r>
              <a:rPr lang="en-US" dirty="0" smtClean="0"/>
              <a:t>INVALID. Just because there is no largest number doesn’t mean that there is no largest six-digit number, viz. 999, 999.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58736" y="2292872"/>
            <a:ext cx="1550459" cy="362901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881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6491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3" y="274638"/>
            <a:ext cx="7481455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glow rad="279400">
                    <a:schemeClr val="tx1">
                      <a:alpha val="75000"/>
                    </a:schemeClr>
                  </a:glow>
                </a:effectLst>
              </a:rPr>
              <a:t>Recall the big picture…</a:t>
            </a:r>
            <a:endParaRPr lang="en-US" dirty="0">
              <a:solidFill>
                <a:schemeClr val="bg1"/>
              </a:solidFill>
              <a:effectLst>
                <a:glow rad="279400">
                  <a:schemeClr val="tx1">
                    <a:alpha val="75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59619"/>
            <a:ext cx="8229600" cy="126654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glow rad="279400">
                    <a:schemeClr val="tx1">
                      <a:alpha val="75000"/>
                    </a:schemeClr>
                  </a:glow>
                </a:effectLst>
              </a:rPr>
              <a:t>Our goal is to ascertain when one has good reasons for believing what one believes…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effectLst>
                <a:glow rad="279400">
                  <a:schemeClr val="tx1">
                    <a:alpha val="7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8839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828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we’re at in our journey…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96578"/>
            <a:ext cx="8229600" cy="2964648"/>
          </a:xfrm>
        </p:spPr>
        <p:txBody>
          <a:bodyPr/>
          <a:lstStyle/>
          <a:p>
            <a:r>
              <a:rPr lang="en-US" dirty="0" smtClean="0"/>
              <a:t>Good reasons ≈ premises in </a:t>
            </a:r>
            <a:r>
              <a:rPr lang="en-US" i="1" dirty="0" smtClean="0"/>
              <a:t>valid </a:t>
            </a:r>
            <a:r>
              <a:rPr lang="en-US" dirty="0" smtClean="0"/>
              <a:t>arguments.</a:t>
            </a:r>
          </a:p>
          <a:p>
            <a:r>
              <a:rPr lang="en-US" dirty="0" smtClean="0"/>
              <a:t>An argument is valid when, if its premises are true, its conclusion must be true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7134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340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r"/>
            <a:r>
              <a:rPr lang="en-US" dirty="0" smtClean="0"/>
              <a:t>Where we’re headed…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4992" y="1600200"/>
            <a:ext cx="6631808" cy="4735201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How does this relate to the kinds of things you do in most of your other courses?</a:t>
            </a:r>
          </a:p>
          <a:p>
            <a:pPr algn="r"/>
            <a:r>
              <a:rPr lang="en-US" dirty="0" smtClean="0">
                <a:effectLst>
                  <a:glow rad="355600">
                    <a:schemeClr val="bg1">
                      <a:lumMod val="85000"/>
                      <a:alpha val="75000"/>
                    </a:schemeClr>
                  </a:glow>
                </a:effectLst>
              </a:rPr>
              <a:t>For instance, how do you </a:t>
            </a:r>
            <a:r>
              <a:rPr lang="en-US" i="1" dirty="0" smtClean="0">
                <a:effectLst>
                  <a:glow rad="355600">
                    <a:schemeClr val="bg1">
                      <a:lumMod val="85000"/>
                      <a:alpha val="75000"/>
                    </a:schemeClr>
                  </a:glow>
                </a:effectLst>
              </a:rPr>
              <a:t>read, write, speak, and think</a:t>
            </a:r>
            <a:r>
              <a:rPr lang="en-US" dirty="0" smtClean="0">
                <a:effectLst>
                  <a:glow rad="355600">
                    <a:schemeClr val="bg1">
                      <a:lumMod val="85000"/>
                      <a:alpha val="75000"/>
                    </a:schemeClr>
                  </a:glow>
                </a:effectLst>
              </a:rPr>
              <a:t> in a more logical manner</a:t>
            </a:r>
            <a:r>
              <a:rPr lang="en-US" dirty="0" smtClean="0">
                <a:effectLst>
                  <a:glow rad="355600">
                    <a:schemeClr val="bg1">
                      <a:lumMod val="85000"/>
                      <a:alpha val="75000"/>
                    </a:schemeClr>
                  </a:glow>
                </a:effectLst>
              </a:rPr>
              <a:t>?</a:t>
            </a:r>
            <a:endParaRPr lang="en-US" dirty="0" smtClean="0">
              <a:effectLst>
                <a:glow rad="355600">
                  <a:schemeClr val="bg1">
                    <a:lumMod val="85000"/>
                    <a:alpha val="7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6517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Argument </a:t>
            </a:r>
            <a:r>
              <a:rPr lang="en-US" dirty="0" smtClean="0"/>
              <a:t>Markers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03991"/>
          </a:xfrm>
        </p:spPr>
        <p:txBody>
          <a:bodyPr>
            <a:normAutofit/>
          </a:bodyPr>
          <a:lstStyle/>
          <a:p>
            <a:r>
              <a:rPr lang="en-US" dirty="0" smtClean="0"/>
              <a:t>This is a genus consisting of the following two species:</a:t>
            </a:r>
          </a:p>
          <a:p>
            <a:pPr lvl="1"/>
            <a:r>
              <a:rPr lang="en-US" dirty="0" smtClean="0"/>
              <a:t>Premise-indicators or “reason markers</a:t>
            </a:r>
            <a:r>
              <a:rPr lang="en-US" dirty="0" smtClean="0"/>
              <a:t>”</a:t>
            </a:r>
          </a:p>
          <a:p>
            <a:pPr lvl="2"/>
            <a:r>
              <a:rPr lang="en-US" dirty="0" smtClean="0"/>
              <a:t>Ex. Since, because, for, as</a:t>
            </a:r>
            <a:endParaRPr lang="en-US" dirty="0" smtClean="0"/>
          </a:p>
          <a:p>
            <a:pPr lvl="1"/>
            <a:r>
              <a:rPr lang="en-US" dirty="0" smtClean="0"/>
              <a:t>Conclusion-indicators or “conclusion markers</a:t>
            </a:r>
            <a:r>
              <a:rPr lang="en-US" dirty="0" smtClean="0"/>
              <a:t>”</a:t>
            </a:r>
          </a:p>
          <a:p>
            <a:pPr lvl="2"/>
            <a:r>
              <a:rPr lang="en-US" dirty="0" smtClean="0"/>
              <a:t>Ex. Therefore, hence, thus, then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7293" y="4888139"/>
            <a:ext cx="2294886" cy="19698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7500"/>
          <a:stretch/>
        </p:blipFill>
        <p:spPr>
          <a:xfrm>
            <a:off x="4437887" y="4888139"/>
            <a:ext cx="2122766" cy="19698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7500"/>
          <a:stretch/>
        </p:blipFill>
        <p:spPr>
          <a:xfrm>
            <a:off x="2441211" y="4888140"/>
            <a:ext cx="2122766" cy="19698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7500"/>
          <a:stretch/>
        </p:blipFill>
        <p:spPr>
          <a:xfrm>
            <a:off x="485422" y="4904191"/>
            <a:ext cx="2122766" cy="196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460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68889" y="4007556"/>
            <a:ext cx="2681111" cy="536222"/>
          </a:xfrm>
          <a:prstGeom prst="rect">
            <a:avLst/>
          </a:prstGeom>
          <a:solidFill>
            <a:srgbClr val="C0504D">
              <a:alpha val="6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2007" b="16682"/>
          <a:stretch/>
        </p:blipFill>
        <p:spPr>
          <a:xfrm>
            <a:off x="4295903" y="1459056"/>
            <a:ext cx="3810000" cy="22641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Arguments in Standard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Premise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Premise</a:t>
            </a:r>
          </a:p>
          <a:p>
            <a:pPr marL="0" indent="0">
              <a:buNone/>
            </a:pPr>
            <a:r>
              <a:rPr lang="en-US" dirty="0"/>
              <a:t>	…</a:t>
            </a:r>
          </a:p>
          <a:p>
            <a:pPr marL="514350" indent="-514350">
              <a:buAutoNum type="alphaLcPeriod" startAt="14"/>
            </a:pPr>
            <a:r>
              <a:rPr lang="en-US" u="sng" dirty="0" smtClean="0"/>
              <a:t>nth Premise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sym typeface="Symbol"/>
              </a:rPr>
              <a:t></a:t>
            </a:r>
            <a:r>
              <a:rPr lang="en-US" dirty="0" smtClean="0"/>
              <a:t> n+1. Conclusion </a:t>
            </a:r>
            <a:r>
              <a:rPr lang="en-US" dirty="0"/>
              <a:t>(from 1, 2, … n)</a:t>
            </a:r>
          </a:p>
          <a:p>
            <a:r>
              <a:rPr lang="en-US" dirty="0" smtClean="0"/>
              <a:t>This is one of the clearest ways of presenting an argument’s structure.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90222" y="5630333"/>
            <a:ext cx="7436555" cy="8344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In arguments that have three premises or fewer, I’ll allow you  to drop this.</a:t>
            </a:r>
            <a:endParaRPr lang="en-US" sz="2800" dirty="0"/>
          </a:p>
        </p:txBody>
      </p:sp>
      <p:cxnSp>
        <p:nvCxnSpPr>
          <p:cNvPr id="10" name="Elbow Connector 9"/>
          <p:cNvCxnSpPr/>
          <p:nvPr/>
        </p:nvCxnSpPr>
        <p:spPr>
          <a:xfrm rot="10800000">
            <a:off x="6350001" y="4303890"/>
            <a:ext cx="1876777" cy="1721555"/>
          </a:xfrm>
          <a:prstGeom prst="bentConnector3">
            <a:avLst>
              <a:gd name="adj1" fmla="val -34211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6142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build="p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standard form to validity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3351" y="1600200"/>
            <a:ext cx="5920649" cy="504036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Simply putting an argument in standard form does not make it good. Example: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Bernie Sanders was once a registered socialist.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Nazis were national </a:t>
            </a:r>
            <a:r>
              <a:rPr lang="en-US" u="sng" dirty="0" smtClean="0"/>
              <a:t>socialists.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ym typeface="Symbol"/>
              </a:rPr>
              <a:t></a:t>
            </a:r>
            <a:r>
              <a:rPr lang="en-US" dirty="0"/>
              <a:t> </a:t>
            </a:r>
            <a:r>
              <a:rPr lang="en-US" dirty="0" smtClean="0"/>
              <a:t>Bernie Sanders was once a Nazi. (From 1,2)</a:t>
            </a:r>
          </a:p>
          <a:p>
            <a:r>
              <a:rPr lang="en-US" dirty="0" smtClean="0"/>
              <a:t>The argument must also be valid.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600199"/>
            <a:ext cx="3223351" cy="486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09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5772"/>
            <a:ext cx="7772400" cy="1143000"/>
          </a:xfrm>
        </p:spPr>
        <p:txBody>
          <a:bodyPr/>
          <a:lstStyle/>
          <a:p>
            <a:pPr algn="l"/>
            <a:r>
              <a:rPr lang="en-US" dirty="0" smtClean="0"/>
              <a:t>From validity to soundness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4013"/>
            <a:ext cx="6431430" cy="5660351"/>
          </a:xfrm>
          <a:solidFill>
            <a:schemeClr val="accent2">
              <a:lumMod val="50000"/>
              <a:alpha val="74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  <a:effectLst>
                  <a:glow rad="279400">
                    <a:srgbClr val="FF0000">
                      <a:alpha val="75000"/>
                    </a:srgbClr>
                  </a:glow>
                </a:effectLst>
              </a:rPr>
              <a:t>Some valid arguments in standard form are not very good.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FFFFFF"/>
                </a:solidFill>
                <a:effectLst>
                  <a:glow rad="279400">
                    <a:srgbClr val="FF0000">
                      <a:alpha val="75000"/>
                    </a:srgbClr>
                  </a:glow>
                </a:effectLst>
              </a:rPr>
              <a:t>If Superman is president, then he will solve the budget crisis.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FFFFFF"/>
                </a:solidFill>
                <a:effectLst>
                  <a:glow rad="279400">
                    <a:srgbClr val="FF0000">
                      <a:alpha val="75000"/>
                    </a:srgbClr>
                  </a:glow>
                </a:effectLst>
              </a:rPr>
              <a:t>Superman is president.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  <a:effectLst>
                  <a:glow rad="279400">
                    <a:srgbClr val="FF0000">
                      <a:alpha val="75000"/>
                    </a:srgbClr>
                  </a:glow>
                </a:effectLst>
                <a:sym typeface="Symbol"/>
              </a:rPr>
              <a:t></a:t>
            </a:r>
            <a:r>
              <a:rPr lang="en-US" dirty="0">
                <a:solidFill>
                  <a:srgbClr val="FFFFFF"/>
                </a:solidFill>
                <a:effectLst>
                  <a:glow rad="279400">
                    <a:srgbClr val="FF0000">
                      <a:alpha val="75000"/>
                    </a:srgbClr>
                  </a:glow>
                </a:effectLst>
              </a:rPr>
              <a:t> </a:t>
            </a:r>
            <a:r>
              <a:rPr lang="en-US" dirty="0" smtClean="0">
                <a:solidFill>
                  <a:srgbClr val="FFFFFF"/>
                </a:solidFill>
                <a:effectLst>
                  <a:glow rad="279400">
                    <a:srgbClr val="FF0000">
                      <a:alpha val="75000"/>
                    </a:srgbClr>
                  </a:glow>
                </a:effectLst>
              </a:rPr>
              <a:t>So Superman will solve the budget crisis. (From 1,2)</a:t>
            </a:r>
          </a:p>
          <a:p>
            <a:r>
              <a:rPr lang="en-US" dirty="0" smtClean="0">
                <a:solidFill>
                  <a:srgbClr val="FFFFFF"/>
                </a:solidFill>
                <a:effectLst>
                  <a:glow rad="279400">
                    <a:srgbClr val="FF0000">
                      <a:alpha val="75000"/>
                    </a:srgbClr>
                  </a:glow>
                </a:effectLst>
              </a:rPr>
              <a:t>We need our arguments to be not only valid, but also sound.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  <a:effectLst>
                  <a:glow rad="279400">
                    <a:srgbClr val="FF0000">
                      <a:alpha val="75000"/>
                    </a:srgbClr>
                  </a:glow>
                </a:effectLst>
              </a:rPr>
              <a:t>Sound arguments are valid arguments with all true premises.</a:t>
            </a:r>
            <a:endParaRPr lang="en-US" dirty="0">
              <a:solidFill>
                <a:srgbClr val="FFFFFF"/>
              </a:solidFill>
              <a:effectLst>
                <a:glow rad="279400">
                  <a:srgbClr val="FF0000">
                    <a:alpha val="75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4731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1258</TotalTime>
  <Words>906</Words>
  <Application>Microsoft Macintosh PowerPoint</Application>
  <PresentationFormat>On-screen Show (4:3)</PresentationFormat>
  <Paragraphs>95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The Language of Arguments</vt:lpstr>
      <vt:lpstr>Overview</vt:lpstr>
      <vt:lpstr>Recall the big picture…</vt:lpstr>
      <vt:lpstr>Where we’re at in our journey…</vt:lpstr>
      <vt:lpstr>Where we’re headed…</vt:lpstr>
      <vt:lpstr>Argument Markers</vt:lpstr>
      <vt:lpstr>Arguments in Standard Form</vt:lpstr>
      <vt:lpstr>From standard form to validity</vt:lpstr>
      <vt:lpstr>From validity to soundness</vt:lpstr>
      <vt:lpstr>1st Lesson</vt:lpstr>
      <vt:lpstr>2nd Lesson</vt:lpstr>
      <vt:lpstr>Recap</vt:lpstr>
      <vt:lpstr>III.2</vt:lpstr>
      <vt:lpstr>III.4</vt:lpstr>
      <vt:lpstr>III.6</vt:lpstr>
      <vt:lpstr>III.8.</vt:lpstr>
      <vt:lpstr>III.10</vt:lpstr>
      <vt:lpstr>IV.1.</vt:lpstr>
      <vt:lpstr>IV.8</vt:lpstr>
      <vt:lpstr>IV.12</vt:lpstr>
    </vt:vector>
  </TitlesOfParts>
  <Company>Middlebury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Language of Arguments</dc:title>
  <dc:creator>Kareem Khalifa</dc:creator>
  <cp:lastModifiedBy>Kareem Khalifa</cp:lastModifiedBy>
  <cp:revision>35</cp:revision>
  <dcterms:created xsi:type="dcterms:W3CDTF">2013-04-15T20:24:16Z</dcterms:created>
  <dcterms:modified xsi:type="dcterms:W3CDTF">2015-09-21T17:00:33Z</dcterms:modified>
</cp:coreProperties>
</file>